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3"/>
  </p:notesMasterIdLst>
  <p:handoutMasterIdLst>
    <p:handoutMasterId r:id="rId24"/>
  </p:handoutMasterIdLst>
  <p:sldIdLst>
    <p:sldId id="870" r:id="rId2"/>
    <p:sldId id="876" r:id="rId3"/>
    <p:sldId id="262" r:id="rId4"/>
    <p:sldId id="877" r:id="rId5"/>
    <p:sldId id="885" r:id="rId6"/>
    <p:sldId id="878" r:id="rId7"/>
    <p:sldId id="879" r:id="rId8"/>
    <p:sldId id="880" r:id="rId9"/>
    <p:sldId id="883" r:id="rId10"/>
    <p:sldId id="881" r:id="rId11"/>
    <p:sldId id="884" r:id="rId12"/>
    <p:sldId id="887" r:id="rId13"/>
    <p:sldId id="888" r:id="rId14"/>
    <p:sldId id="889" r:id="rId15"/>
    <p:sldId id="890" r:id="rId16"/>
    <p:sldId id="891" r:id="rId17"/>
    <p:sldId id="892" r:id="rId18"/>
    <p:sldId id="894" r:id="rId19"/>
    <p:sldId id="893" r:id="rId20"/>
    <p:sldId id="886" r:id="rId21"/>
    <p:sldId id="8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616A90-65BD-4F42-800A-E565487F5E57}">
          <p14:sldIdLst>
            <p14:sldId id="870"/>
            <p14:sldId id="876"/>
            <p14:sldId id="262"/>
            <p14:sldId id="877"/>
            <p14:sldId id="885"/>
            <p14:sldId id="878"/>
            <p14:sldId id="879"/>
            <p14:sldId id="880"/>
            <p14:sldId id="883"/>
            <p14:sldId id="881"/>
            <p14:sldId id="884"/>
            <p14:sldId id="887"/>
            <p14:sldId id="888"/>
            <p14:sldId id="889"/>
            <p14:sldId id="890"/>
            <p14:sldId id="891"/>
            <p14:sldId id="892"/>
            <p14:sldId id="894"/>
            <p14:sldId id="893"/>
            <p14:sldId id="886"/>
            <p14:sldId id="8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19F"/>
    <a:srgbClr val="E6E6E6"/>
    <a:srgbClr val="032967"/>
    <a:srgbClr val="FE51A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25" autoAdjust="0"/>
    <p:restoredTop sz="85141" autoAdjust="0"/>
  </p:normalViewPr>
  <p:slideViewPr>
    <p:cSldViewPr snapToGrid="0">
      <p:cViewPr>
        <p:scale>
          <a:sx n="109" d="100"/>
          <a:sy n="109" d="100"/>
        </p:scale>
        <p:origin x="304" y="144"/>
      </p:cViewPr>
      <p:guideLst>
        <p:guide orient="horz" pos="2160"/>
        <p:guide pos="384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127" d="100"/>
          <a:sy n="127" d="100"/>
        </p:scale>
        <p:origin x="-489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CBE0A8-F3DB-4702-8416-A8832AA35846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1AEF8F8-6D01-44EB-A867-6BD308D4A98F}">
      <dgm:prSet/>
      <dgm:spPr/>
      <dgm:t>
        <a:bodyPr/>
        <a:lstStyle/>
        <a:p>
          <a:r>
            <a:rPr lang="en-US" dirty="0"/>
            <a:t>Geometry versus Conformer</a:t>
          </a:r>
        </a:p>
      </dgm:t>
    </dgm:pt>
    <dgm:pt modelId="{C93B97B9-35EA-431E-8B4C-271E7CC104D4}" type="parTrans" cxnId="{96D53BA0-EE1C-467C-AE52-92C3FFD075DF}">
      <dgm:prSet/>
      <dgm:spPr/>
      <dgm:t>
        <a:bodyPr/>
        <a:lstStyle/>
        <a:p>
          <a:endParaRPr lang="en-US"/>
        </a:p>
      </dgm:t>
    </dgm:pt>
    <dgm:pt modelId="{483D80CF-0CC5-49F6-874E-02E1F955BA17}" type="sibTrans" cxnId="{96D53BA0-EE1C-467C-AE52-92C3FFD075DF}">
      <dgm:prSet/>
      <dgm:spPr/>
      <dgm:t>
        <a:bodyPr/>
        <a:lstStyle/>
        <a:p>
          <a:endParaRPr lang="en-US"/>
        </a:p>
      </dgm:t>
    </dgm:pt>
    <dgm:pt modelId="{F22EBB75-AE2C-4787-A8E7-5A7FE1754645}">
      <dgm:prSet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/>
            <a:t>Stochastic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dirty="0"/>
            <a:t>versus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dirty="0"/>
            <a:t>Systematic</a:t>
          </a:r>
        </a:p>
      </dgm:t>
    </dgm:pt>
    <dgm:pt modelId="{89F21823-E82E-440C-8F88-B1346E5D3C47}" type="parTrans" cxnId="{92AE4E5F-3CCE-4B9B-91F9-3DDF62E97C89}">
      <dgm:prSet/>
      <dgm:spPr/>
      <dgm:t>
        <a:bodyPr/>
        <a:lstStyle/>
        <a:p>
          <a:endParaRPr lang="en-US"/>
        </a:p>
      </dgm:t>
    </dgm:pt>
    <dgm:pt modelId="{0EA5199C-6E56-4AC5-AD34-05AD867B3736}" type="sibTrans" cxnId="{92AE4E5F-3CCE-4B9B-91F9-3DDF62E97C89}">
      <dgm:prSet/>
      <dgm:spPr/>
      <dgm:t>
        <a:bodyPr/>
        <a:lstStyle/>
        <a:p>
          <a:endParaRPr lang="en-US"/>
        </a:p>
      </dgm:t>
    </dgm:pt>
    <dgm:pt modelId="{840FEC52-169C-4742-8B75-796DDA3553FE}" type="pres">
      <dgm:prSet presAssocID="{18CBE0A8-F3DB-4702-8416-A8832AA3584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0E703A9-7CB7-E644-B38C-5C50585E4A9A}" type="pres">
      <dgm:prSet presAssocID="{E1AEF8F8-6D01-44EB-A867-6BD308D4A98F}" presName="hierRoot1" presStyleCnt="0"/>
      <dgm:spPr/>
    </dgm:pt>
    <dgm:pt modelId="{1D1FEE6E-CBA5-6940-B5F6-D6DD37075CEA}" type="pres">
      <dgm:prSet presAssocID="{E1AEF8F8-6D01-44EB-A867-6BD308D4A98F}" presName="composite" presStyleCnt="0"/>
      <dgm:spPr/>
    </dgm:pt>
    <dgm:pt modelId="{4B780F82-C8DD-7245-8619-FD4396B2772F}" type="pres">
      <dgm:prSet presAssocID="{E1AEF8F8-6D01-44EB-A867-6BD308D4A98F}" presName="background" presStyleLbl="node0" presStyleIdx="0" presStyleCnt="2"/>
      <dgm:spPr/>
    </dgm:pt>
    <dgm:pt modelId="{A7A0BF94-6167-8C4E-B51C-0C821D16119E}" type="pres">
      <dgm:prSet presAssocID="{E1AEF8F8-6D01-44EB-A867-6BD308D4A98F}" presName="text" presStyleLbl="fgAcc0" presStyleIdx="0" presStyleCnt="2">
        <dgm:presLayoutVars>
          <dgm:chPref val="3"/>
        </dgm:presLayoutVars>
      </dgm:prSet>
      <dgm:spPr/>
    </dgm:pt>
    <dgm:pt modelId="{23FE4B80-DEB7-8642-99B3-03B14FC097BD}" type="pres">
      <dgm:prSet presAssocID="{E1AEF8F8-6D01-44EB-A867-6BD308D4A98F}" presName="hierChild2" presStyleCnt="0"/>
      <dgm:spPr/>
    </dgm:pt>
    <dgm:pt modelId="{EBA1B19F-00B0-CC4D-BDCB-CB99EA714C33}" type="pres">
      <dgm:prSet presAssocID="{F22EBB75-AE2C-4787-A8E7-5A7FE1754645}" presName="hierRoot1" presStyleCnt="0"/>
      <dgm:spPr/>
    </dgm:pt>
    <dgm:pt modelId="{6799D04F-2C8E-7543-AA7A-612C6161B9A5}" type="pres">
      <dgm:prSet presAssocID="{F22EBB75-AE2C-4787-A8E7-5A7FE1754645}" presName="composite" presStyleCnt="0"/>
      <dgm:spPr/>
    </dgm:pt>
    <dgm:pt modelId="{92A52AA8-66D6-7846-BFBF-029DCFB59A02}" type="pres">
      <dgm:prSet presAssocID="{F22EBB75-AE2C-4787-A8E7-5A7FE1754645}" presName="background" presStyleLbl="node0" presStyleIdx="1" presStyleCnt="2"/>
      <dgm:spPr/>
    </dgm:pt>
    <dgm:pt modelId="{8C5954EC-81AF-6B48-A684-86E06CD89CA7}" type="pres">
      <dgm:prSet presAssocID="{F22EBB75-AE2C-4787-A8E7-5A7FE1754645}" presName="text" presStyleLbl="fgAcc0" presStyleIdx="1" presStyleCnt="2">
        <dgm:presLayoutVars>
          <dgm:chPref val="3"/>
        </dgm:presLayoutVars>
      </dgm:prSet>
      <dgm:spPr/>
    </dgm:pt>
    <dgm:pt modelId="{51DA46D0-9446-DB47-9FC6-A3CAA8AC39B9}" type="pres">
      <dgm:prSet presAssocID="{F22EBB75-AE2C-4787-A8E7-5A7FE1754645}" presName="hierChild2" presStyleCnt="0"/>
      <dgm:spPr/>
    </dgm:pt>
  </dgm:ptLst>
  <dgm:cxnLst>
    <dgm:cxn modelId="{531CC00B-3C1D-A144-8D1E-F7487FCB54DF}" type="presOf" srcId="{E1AEF8F8-6D01-44EB-A867-6BD308D4A98F}" destId="{A7A0BF94-6167-8C4E-B51C-0C821D16119E}" srcOrd="0" destOrd="0" presId="urn:microsoft.com/office/officeart/2005/8/layout/hierarchy1"/>
    <dgm:cxn modelId="{E9427D34-1F69-D646-937D-E5986BED60B3}" type="presOf" srcId="{18CBE0A8-F3DB-4702-8416-A8832AA35846}" destId="{840FEC52-169C-4742-8B75-796DDA3553FE}" srcOrd="0" destOrd="0" presId="urn:microsoft.com/office/officeart/2005/8/layout/hierarchy1"/>
    <dgm:cxn modelId="{F9F5B74F-08DB-0C43-BED1-1B76BF167FB2}" type="presOf" srcId="{F22EBB75-AE2C-4787-A8E7-5A7FE1754645}" destId="{8C5954EC-81AF-6B48-A684-86E06CD89CA7}" srcOrd="0" destOrd="0" presId="urn:microsoft.com/office/officeart/2005/8/layout/hierarchy1"/>
    <dgm:cxn modelId="{92AE4E5F-3CCE-4B9B-91F9-3DDF62E97C89}" srcId="{18CBE0A8-F3DB-4702-8416-A8832AA35846}" destId="{F22EBB75-AE2C-4787-A8E7-5A7FE1754645}" srcOrd="1" destOrd="0" parTransId="{89F21823-E82E-440C-8F88-B1346E5D3C47}" sibTransId="{0EA5199C-6E56-4AC5-AD34-05AD867B3736}"/>
    <dgm:cxn modelId="{96D53BA0-EE1C-467C-AE52-92C3FFD075DF}" srcId="{18CBE0A8-F3DB-4702-8416-A8832AA35846}" destId="{E1AEF8F8-6D01-44EB-A867-6BD308D4A98F}" srcOrd="0" destOrd="0" parTransId="{C93B97B9-35EA-431E-8B4C-271E7CC104D4}" sibTransId="{483D80CF-0CC5-49F6-874E-02E1F955BA17}"/>
    <dgm:cxn modelId="{B53ED6A9-CB85-F543-A056-E5C352EB8D40}" type="presParOf" srcId="{840FEC52-169C-4742-8B75-796DDA3553FE}" destId="{50E703A9-7CB7-E644-B38C-5C50585E4A9A}" srcOrd="0" destOrd="0" presId="urn:microsoft.com/office/officeart/2005/8/layout/hierarchy1"/>
    <dgm:cxn modelId="{A1E57A0C-FBED-AD49-9CA4-3C01FEDEDA24}" type="presParOf" srcId="{50E703A9-7CB7-E644-B38C-5C50585E4A9A}" destId="{1D1FEE6E-CBA5-6940-B5F6-D6DD37075CEA}" srcOrd="0" destOrd="0" presId="urn:microsoft.com/office/officeart/2005/8/layout/hierarchy1"/>
    <dgm:cxn modelId="{15379764-9119-DE44-B265-0E791EFC3434}" type="presParOf" srcId="{1D1FEE6E-CBA5-6940-B5F6-D6DD37075CEA}" destId="{4B780F82-C8DD-7245-8619-FD4396B2772F}" srcOrd="0" destOrd="0" presId="urn:microsoft.com/office/officeart/2005/8/layout/hierarchy1"/>
    <dgm:cxn modelId="{8D6461CE-B648-C947-BC12-CF2AB5B606C4}" type="presParOf" srcId="{1D1FEE6E-CBA5-6940-B5F6-D6DD37075CEA}" destId="{A7A0BF94-6167-8C4E-B51C-0C821D16119E}" srcOrd="1" destOrd="0" presId="urn:microsoft.com/office/officeart/2005/8/layout/hierarchy1"/>
    <dgm:cxn modelId="{4B516DD3-D7EE-854D-A2B2-9CB553721E47}" type="presParOf" srcId="{50E703A9-7CB7-E644-B38C-5C50585E4A9A}" destId="{23FE4B80-DEB7-8642-99B3-03B14FC097BD}" srcOrd="1" destOrd="0" presId="urn:microsoft.com/office/officeart/2005/8/layout/hierarchy1"/>
    <dgm:cxn modelId="{CA68152F-4A09-D54A-BBB5-959CCF94B194}" type="presParOf" srcId="{840FEC52-169C-4742-8B75-796DDA3553FE}" destId="{EBA1B19F-00B0-CC4D-BDCB-CB99EA714C33}" srcOrd="1" destOrd="0" presId="urn:microsoft.com/office/officeart/2005/8/layout/hierarchy1"/>
    <dgm:cxn modelId="{D7D07987-DBCF-B543-9D68-53EC72126711}" type="presParOf" srcId="{EBA1B19F-00B0-CC4D-BDCB-CB99EA714C33}" destId="{6799D04F-2C8E-7543-AA7A-612C6161B9A5}" srcOrd="0" destOrd="0" presId="urn:microsoft.com/office/officeart/2005/8/layout/hierarchy1"/>
    <dgm:cxn modelId="{E6BA879A-B8A3-3145-BB4F-627A6DC96007}" type="presParOf" srcId="{6799D04F-2C8E-7543-AA7A-612C6161B9A5}" destId="{92A52AA8-66D6-7846-BFBF-029DCFB59A02}" srcOrd="0" destOrd="0" presId="urn:microsoft.com/office/officeart/2005/8/layout/hierarchy1"/>
    <dgm:cxn modelId="{E47D0EB6-E3EC-674D-8846-A4A854F278B1}" type="presParOf" srcId="{6799D04F-2C8E-7543-AA7A-612C6161B9A5}" destId="{8C5954EC-81AF-6B48-A684-86E06CD89CA7}" srcOrd="1" destOrd="0" presId="urn:microsoft.com/office/officeart/2005/8/layout/hierarchy1"/>
    <dgm:cxn modelId="{4B1EE871-A3C9-1F48-A7D4-05CB5505FE60}" type="presParOf" srcId="{EBA1B19F-00B0-CC4D-BDCB-CB99EA714C33}" destId="{51DA46D0-9446-DB47-9FC6-A3CAA8AC39B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B4840E-B54F-8141-8819-45EAB6EE4CD6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1AC55C-AF39-A741-B579-CBA408951961}">
      <dgm:prSet phldrT="[Text]"/>
      <dgm:spPr/>
      <dgm:t>
        <a:bodyPr/>
        <a:lstStyle/>
        <a:p>
          <a:r>
            <a:rPr lang="en-US" dirty="0">
              <a:latin typeface="Avenir Book" panose="02000503020000020003" pitchFamily="2" charset="0"/>
            </a:rPr>
            <a:t>1. Efficiently and broadly generate geometries</a:t>
          </a:r>
          <a:endParaRPr lang="en-US" dirty="0"/>
        </a:p>
      </dgm:t>
    </dgm:pt>
    <dgm:pt modelId="{68AF0CDD-AA9E-1248-AFDB-56D8A4AE7FD5}" type="parTrans" cxnId="{927FAEFC-43FC-6E43-A944-73420D2B5ADE}">
      <dgm:prSet/>
      <dgm:spPr/>
      <dgm:t>
        <a:bodyPr/>
        <a:lstStyle/>
        <a:p>
          <a:endParaRPr lang="en-US"/>
        </a:p>
      </dgm:t>
    </dgm:pt>
    <dgm:pt modelId="{08A54FAF-79AD-FD4C-AE32-1AB47851403B}" type="sibTrans" cxnId="{927FAEFC-43FC-6E43-A944-73420D2B5ADE}">
      <dgm:prSet/>
      <dgm:spPr/>
      <dgm:t>
        <a:bodyPr/>
        <a:lstStyle/>
        <a:p>
          <a:endParaRPr lang="en-US"/>
        </a:p>
      </dgm:t>
    </dgm:pt>
    <dgm:pt modelId="{0994DA2B-443F-D842-938D-3D4130ABC645}">
      <dgm:prSet phldrT="[Text]"/>
      <dgm:spPr/>
      <dgm:t>
        <a:bodyPr/>
        <a:lstStyle/>
        <a:p>
          <a:r>
            <a:rPr lang="en-US" dirty="0"/>
            <a:t>2. Fast geometry optimization and rank resulting conformers </a:t>
          </a:r>
        </a:p>
      </dgm:t>
    </dgm:pt>
    <dgm:pt modelId="{1C811AB4-AA87-3D4E-BE14-1DB1C2262DBE}" type="parTrans" cxnId="{97504341-8064-9945-BF86-FDC23906098D}">
      <dgm:prSet/>
      <dgm:spPr/>
      <dgm:t>
        <a:bodyPr/>
        <a:lstStyle/>
        <a:p>
          <a:endParaRPr lang="en-US"/>
        </a:p>
      </dgm:t>
    </dgm:pt>
    <dgm:pt modelId="{835D7094-1161-694E-9C55-D8664CEB341D}" type="sibTrans" cxnId="{97504341-8064-9945-BF86-FDC23906098D}">
      <dgm:prSet/>
      <dgm:spPr/>
      <dgm:t>
        <a:bodyPr/>
        <a:lstStyle/>
        <a:p>
          <a:endParaRPr lang="en-US"/>
        </a:p>
      </dgm:t>
    </dgm:pt>
    <dgm:pt modelId="{BD5676B0-1351-2E45-8146-8B4EA4DFE833}">
      <dgm:prSet phldrT="[Text]"/>
      <dgm:spPr/>
      <dgm:t>
        <a:bodyPr/>
        <a:lstStyle/>
        <a:p>
          <a:r>
            <a:rPr lang="en-US" dirty="0"/>
            <a:t>3. Remove duplicates, select subset and reoptimize to refine ranking</a:t>
          </a:r>
        </a:p>
      </dgm:t>
    </dgm:pt>
    <dgm:pt modelId="{2B6757AD-EEC4-9D44-91E1-6EAC42A022B8}" type="parTrans" cxnId="{98BB55D8-E555-9648-803C-B3BB41BF1ED7}">
      <dgm:prSet/>
      <dgm:spPr/>
      <dgm:t>
        <a:bodyPr/>
        <a:lstStyle/>
        <a:p>
          <a:endParaRPr lang="en-US"/>
        </a:p>
      </dgm:t>
    </dgm:pt>
    <dgm:pt modelId="{D74AE374-FFCB-F644-9B18-2EB852F3AC60}" type="sibTrans" cxnId="{98BB55D8-E555-9648-803C-B3BB41BF1ED7}">
      <dgm:prSet/>
      <dgm:spPr/>
      <dgm:t>
        <a:bodyPr/>
        <a:lstStyle/>
        <a:p>
          <a:endParaRPr lang="en-US"/>
        </a:p>
      </dgm:t>
    </dgm:pt>
    <dgm:pt modelId="{CE682203-CA0F-3945-B30D-851A78D7C11B}" type="pres">
      <dgm:prSet presAssocID="{E3B4840E-B54F-8141-8819-45EAB6EE4CD6}" presName="outerComposite" presStyleCnt="0">
        <dgm:presLayoutVars>
          <dgm:chMax val="5"/>
          <dgm:dir/>
          <dgm:resizeHandles val="exact"/>
        </dgm:presLayoutVars>
      </dgm:prSet>
      <dgm:spPr/>
    </dgm:pt>
    <dgm:pt modelId="{09E597EE-6705-284E-A406-AA4416790083}" type="pres">
      <dgm:prSet presAssocID="{E3B4840E-B54F-8141-8819-45EAB6EE4CD6}" presName="dummyMaxCanvas" presStyleCnt="0">
        <dgm:presLayoutVars/>
      </dgm:prSet>
      <dgm:spPr/>
    </dgm:pt>
    <dgm:pt modelId="{BB81B00D-0795-694D-8DC0-2DEBCA28D693}" type="pres">
      <dgm:prSet presAssocID="{E3B4840E-B54F-8141-8819-45EAB6EE4CD6}" presName="ThreeNodes_1" presStyleLbl="node1" presStyleIdx="0" presStyleCnt="3">
        <dgm:presLayoutVars>
          <dgm:bulletEnabled val="1"/>
        </dgm:presLayoutVars>
      </dgm:prSet>
      <dgm:spPr/>
    </dgm:pt>
    <dgm:pt modelId="{51025280-ED3A-A24D-997E-8DE160A4F59E}" type="pres">
      <dgm:prSet presAssocID="{E3B4840E-B54F-8141-8819-45EAB6EE4CD6}" presName="ThreeNodes_2" presStyleLbl="node1" presStyleIdx="1" presStyleCnt="3">
        <dgm:presLayoutVars>
          <dgm:bulletEnabled val="1"/>
        </dgm:presLayoutVars>
      </dgm:prSet>
      <dgm:spPr/>
    </dgm:pt>
    <dgm:pt modelId="{CF7177E1-7E99-F54A-BCD8-03FC0CD966A3}" type="pres">
      <dgm:prSet presAssocID="{E3B4840E-B54F-8141-8819-45EAB6EE4CD6}" presName="ThreeNodes_3" presStyleLbl="node1" presStyleIdx="2" presStyleCnt="3">
        <dgm:presLayoutVars>
          <dgm:bulletEnabled val="1"/>
        </dgm:presLayoutVars>
      </dgm:prSet>
      <dgm:spPr/>
    </dgm:pt>
    <dgm:pt modelId="{73894D10-631C-0E4B-8989-FF2D18B351F2}" type="pres">
      <dgm:prSet presAssocID="{E3B4840E-B54F-8141-8819-45EAB6EE4CD6}" presName="ThreeConn_1-2" presStyleLbl="fgAccFollowNode1" presStyleIdx="0" presStyleCnt="2">
        <dgm:presLayoutVars>
          <dgm:bulletEnabled val="1"/>
        </dgm:presLayoutVars>
      </dgm:prSet>
      <dgm:spPr/>
    </dgm:pt>
    <dgm:pt modelId="{AEE33AF8-F105-994A-A59D-7BBA2753C489}" type="pres">
      <dgm:prSet presAssocID="{E3B4840E-B54F-8141-8819-45EAB6EE4CD6}" presName="ThreeConn_2-3" presStyleLbl="fgAccFollowNode1" presStyleIdx="1" presStyleCnt="2">
        <dgm:presLayoutVars>
          <dgm:bulletEnabled val="1"/>
        </dgm:presLayoutVars>
      </dgm:prSet>
      <dgm:spPr/>
    </dgm:pt>
    <dgm:pt modelId="{DE908CB5-8597-D844-99AA-219435DB4FFE}" type="pres">
      <dgm:prSet presAssocID="{E3B4840E-B54F-8141-8819-45EAB6EE4CD6}" presName="ThreeNodes_1_text" presStyleLbl="node1" presStyleIdx="2" presStyleCnt="3">
        <dgm:presLayoutVars>
          <dgm:bulletEnabled val="1"/>
        </dgm:presLayoutVars>
      </dgm:prSet>
      <dgm:spPr/>
    </dgm:pt>
    <dgm:pt modelId="{9DC67859-AAD6-7B4D-8A9E-21F152C03849}" type="pres">
      <dgm:prSet presAssocID="{E3B4840E-B54F-8141-8819-45EAB6EE4CD6}" presName="ThreeNodes_2_text" presStyleLbl="node1" presStyleIdx="2" presStyleCnt="3">
        <dgm:presLayoutVars>
          <dgm:bulletEnabled val="1"/>
        </dgm:presLayoutVars>
      </dgm:prSet>
      <dgm:spPr/>
    </dgm:pt>
    <dgm:pt modelId="{3DBB4AA6-BC9F-5741-B88B-F9D5798F56B1}" type="pres">
      <dgm:prSet presAssocID="{E3B4840E-B54F-8141-8819-45EAB6EE4CD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020D426-D7C1-B749-9C4B-151C1548657C}" type="presOf" srcId="{0994DA2B-443F-D842-938D-3D4130ABC645}" destId="{9DC67859-AAD6-7B4D-8A9E-21F152C03849}" srcOrd="1" destOrd="0" presId="urn:microsoft.com/office/officeart/2005/8/layout/vProcess5"/>
    <dgm:cxn modelId="{70636C2D-2AEB-3C4A-9FB8-45F7EEE5BC25}" type="presOf" srcId="{835D7094-1161-694E-9C55-D8664CEB341D}" destId="{AEE33AF8-F105-994A-A59D-7BBA2753C489}" srcOrd="0" destOrd="0" presId="urn:microsoft.com/office/officeart/2005/8/layout/vProcess5"/>
    <dgm:cxn modelId="{97504341-8064-9945-BF86-FDC23906098D}" srcId="{E3B4840E-B54F-8141-8819-45EAB6EE4CD6}" destId="{0994DA2B-443F-D842-938D-3D4130ABC645}" srcOrd="1" destOrd="0" parTransId="{1C811AB4-AA87-3D4E-BE14-1DB1C2262DBE}" sibTransId="{835D7094-1161-694E-9C55-D8664CEB341D}"/>
    <dgm:cxn modelId="{65CC5951-672C-3145-A3FE-86B7EC30E7CE}" type="presOf" srcId="{0994DA2B-443F-D842-938D-3D4130ABC645}" destId="{51025280-ED3A-A24D-997E-8DE160A4F59E}" srcOrd="0" destOrd="0" presId="urn:microsoft.com/office/officeart/2005/8/layout/vProcess5"/>
    <dgm:cxn modelId="{11D5EE57-B951-B440-8CEF-99DE018B6DE4}" type="presOf" srcId="{BD5676B0-1351-2E45-8146-8B4EA4DFE833}" destId="{3DBB4AA6-BC9F-5741-B88B-F9D5798F56B1}" srcOrd="1" destOrd="0" presId="urn:microsoft.com/office/officeart/2005/8/layout/vProcess5"/>
    <dgm:cxn modelId="{E3586C5D-F1D8-B141-A642-20FE784A2D9C}" type="presOf" srcId="{08A54FAF-79AD-FD4C-AE32-1AB47851403B}" destId="{73894D10-631C-0E4B-8989-FF2D18B351F2}" srcOrd="0" destOrd="0" presId="urn:microsoft.com/office/officeart/2005/8/layout/vProcess5"/>
    <dgm:cxn modelId="{B5C2FE5E-FBF5-3648-89F4-3444E01E1055}" type="presOf" srcId="{BD5676B0-1351-2E45-8146-8B4EA4DFE833}" destId="{CF7177E1-7E99-F54A-BCD8-03FC0CD966A3}" srcOrd="0" destOrd="0" presId="urn:microsoft.com/office/officeart/2005/8/layout/vProcess5"/>
    <dgm:cxn modelId="{DB58EECA-3888-1046-94B3-8B46822D5A12}" type="presOf" srcId="{E3B4840E-B54F-8141-8819-45EAB6EE4CD6}" destId="{CE682203-CA0F-3945-B30D-851A78D7C11B}" srcOrd="0" destOrd="0" presId="urn:microsoft.com/office/officeart/2005/8/layout/vProcess5"/>
    <dgm:cxn modelId="{98BB55D8-E555-9648-803C-B3BB41BF1ED7}" srcId="{E3B4840E-B54F-8141-8819-45EAB6EE4CD6}" destId="{BD5676B0-1351-2E45-8146-8B4EA4DFE833}" srcOrd="2" destOrd="0" parTransId="{2B6757AD-EEC4-9D44-91E1-6EAC42A022B8}" sibTransId="{D74AE374-FFCB-F644-9B18-2EB852F3AC60}"/>
    <dgm:cxn modelId="{4EB132DF-CF4E-FB4E-8986-9CCD4B1C80AF}" type="presOf" srcId="{431AC55C-AF39-A741-B579-CBA408951961}" destId="{BB81B00D-0795-694D-8DC0-2DEBCA28D693}" srcOrd="0" destOrd="0" presId="urn:microsoft.com/office/officeart/2005/8/layout/vProcess5"/>
    <dgm:cxn modelId="{CBEDD5F9-6EDC-3247-8BF3-2B1E2AA251F6}" type="presOf" srcId="{431AC55C-AF39-A741-B579-CBA408951961}" destId="{DE908CB5-8597-D844-99AA-219435DB4FFE}" srcOrd="1" destOrd="0" presId="urn:microsoft.com/office/officeart/2005/8/layout/vProcess5"/>
    <dgm:cxn modelId="{927FAEFC-43FC-6E43-A944-73420D2B5ADE}" srcId="{E3B4840E-B54F-8141-8819-45EAB6EE4CD6}" destId="{431AC55C-AF39-A741-B579-CBA408951961}" srcOrd="0" destOrd="0" parTransId="{68AF0CDD-AA9E-1248-AFDB-56D8A4AE7FD5}" sibTransId="{08A54FAF-79AD-FD4C-AE32-1AB47851403B}"/>
    <dgm:cxn modelId="{75A53BEC-F24F-C848-AA2E-C732D3010EA0}" type="presParOf" srcId="{CE682203-CA0F-3945-B30D-851A78D7C11B}" destId="{09E597EE-6705-284E-A406-AA4416790083}" srcOrd="0" destOrd="0" presId="urn:microsoft.com/office/officeart/2005/8/layout/vProcess5"/>
    <dgm:cxn modelId="{1EFB1577-2676-5940-A0E5-95A299F6A441}" type="presParOf" srcId="{CE682203-CA0F-3945-B30D-851A78D7C11B}" destId="{BB81B00D-0795-694D-8DC0-2DEBCA28D693}" srcOrd="1" destOrd="0" presId="urn:microsoft.com/office/officeart/2005/8/layout/vProcess5"/>
    <dgm:cxn modelId="{2C4833B0-8C58-5C46-857A-B682A2D84B11}" type="presParOf" srcId="{CE682203-CA0F-3945-B30D-851A78D7C11B}" destId="{51025280-ED3A-A24D-997E-8DE160A4F59E}" srcOrd="2" destOrd="0" presId="urn:microsoft.com/office/officeart/2005/8/layout/vProcess5"/>
    <dgm:cxn modelId="{051C955B-DD1B-AA45-9E96-E01B22514C11}" type="presParOf" srcId="{CE682203-CA0F-3945-B30D-851A78D7C11B}" destId="{CF7177E1-7E99-F54A-BCD8-03FC0CD966A3}" srcOrd="3" destOrd="0" presId="urn:microsoft.com/office/officeart/2005/8/layout/vProcess5"/>
    <dgm:cxn modelId="{E22C3FF1-AC44-0045-889C-EBE620540DEB}" type="presParOf" srcId="{CE682203-CA0F-3945-B30D-851A78D7C11B}" destId="{73894D10-631C-0E4B-8989-FF2D18B351F2}" srcOrd="4" destOrd="0" presId="urn:microsoft.com/office/officeart/2005/8/layout/vProcess5"/>
    <dgm:cxn modelId="{24ADF188-153A-8745-80D3-1D782FBCFF54}" type="presParOf" srcId="{CE682203-CA0F-3945-B30D-851A78D7C11B}" destId="{AEE33AF8-F105-994A-A59D-7BBA2753C489}" srcOrd="5" destOrd="0" presId="urn:microsoft.com/office/officeart/2005/8/layout/vProcess5"/>
    <dgm:cxn modelId="{69185F06-DC15-A641-9400-BBE4EA788495}" type="presParOf" srcId="{CE682203-CA0F-3945-B30D-851A78D7C11B}" destId="{DE908CB5-8597-D844-99AA-219435DB4FFE}" srcOrd="6" destOrd="0" presId="urn:microsoft.com/office/officeart/2005/8/layout/vProcess5"/>
    <dgm:cxn modelId="{3E4542F0-88A7-214D-AC85-F0EF7AB87E72}" type="presParOf" srcId="{CE682203-CA0F-3945-B30D-851A78D7C11B}" destId="{9DC67859-AAD6-7B4D-8A9E-21F152C03849}" srcOrd="7" destOrd="0" presId="urn:microsoft.com/office/officeart/2005/8/layout/vProcess5"/>
    <dgm:cxn modelId="{76612DE0-22E1-EB4D-B8F6-1105BF03F0AD}" type="presParOf" srcId="{CE682203-CA0F-3945-B30D-851A78D7C11B}" destId="{3DBB4AA6-BC9F-5741-B88B-F9D5798F56B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80F82-C8DD-7245-8619-FD4396B2772F}">
      <dsp:nvSpPr>
        <dsp:cNvPr id="0" name=""/>
        <dsp:cNvSpPr/>
      </dsp:nvSpPr>
      <dsp:spPr>
        <a:xfrm>
          <a:off x="830" y="36909"/>
          <a:ext cx="2916659" cy="185207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0BF94-6167-8C4E-B51C-0C821D16119E}">
      <dsp:nvSpPr>
        <dsp:cNvPr id="0" name=""/>
        <dsp:cNvSpPr/>
      </dsp:nvSpPr>
      <dsp:spPr>
        <a:xfrm>
          <a:off x="324904" y="344779"/>
          <a:ext cx="2916659" cy="185207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Geometry versus Conformer</a:t>
          </a:r>
        </a:p>
      </dsp:txBody>
      <dsp:txXfrm>
        <a:off x="379150" y="399025"/>
        <a:ext cx="2808167" cy="1743586"/>
      </dsp:txXfrm>
    </dsp:sp>
    <dsp:sp modelId="{92A52AA8-66D6-7846-BFBF-029DCFB59A02}">
      <dsp:nvSpPr>
        <dsp:cNvPr id="0" name=""/>
        <dsp:cNvSpPr/>
      </dsp:nvSpPr>
      <dsp:spPr>
        <a:xfrm>
          <a:off x="3565636" y="36909"/>
          <a:ext cx="2916659" cy="185207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5954EC-81AF-6B48-A684-86E06CD89CA7}">
      <dsp:nvSpPr>
        <dsp:cNvPr id="0" name=""/>
        <dsp:cNvSpPr/>
      </dsp:nvSpPr>
      <dsp:spPr>
        <a:xfrm>
          <a:off x="3889709" y="344779"/>
          <a:ext cx="2916659" cy="185207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3300" kern="1200" dirty="0"/>
            <a:t>Stochastic </a:t>
          </a:r>
        </a:p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3300" kern="1200" dirty="0"/>
            <a:t>versus </a:t>
          </a:r>
        </a:p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3300" kern="1200" dirty="0"/>
            <a:t>Systematic</a:t>
          </a:r>
        </a:p>
      </dsp:txBody>
      <dsp:txXfrm>
        <a:off x="3943955" y="399025"/>
        <a:ext cx="2808167" cy="1743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1B00D-0795-694D-8DC0-2DEBCA28D693}">
      <dsp:nvSpPr>
        <dsp:cNvPr id="0" name=""/>
        <dsp:cNvSpPr/>
      </dsp:nvSpPr>
      <dsp:spPr>
        <a:xfrm>
          <a:off x="0" y="0"/>
          <a:ext cx="9445625" cy="737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 Book" panose="02000503020000020003" pitchFamily="2" charset="0"/>
            </a:rPr>
            <a:t>1. Efficiently and broadly generate geometries</a:t>
          </a:r>
          <a:endParaRPr lang="en-US" sz="2000" kern="1200" dirty="0"/>
        </a:p>
      </dsp:txBody>
      <dsp:txXfrm>
        <a:off x="21593" y="21593"/>
        <a:ext cx="8650088" cy="694051"/>
      </dsp:txXfrm>
    </dsp:sp>
    <dsp:sp modelId="{51025280-ED3A-A24D-997E-8DE160A4F59E}">
      <dsp:nvSpPr>
        <dsp:cNvPr id="0" name=""/>
        <dsp:cNvSpPr/>
      </dsp:nvSpPr>
      <dsp:spPr>
        <a:xfrm>
          <a:off x="833437" y="860109"/>
          <a:ext cx="9445625" cy="737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2. Fast geometry optimization and rank resulting conformers </a:t>
          </a:r>
        </a:p>
      </dsp:txBody>
      <dsp:txXfrm>
        <a:off x="855030" y="881702"/>
        <a:ext cx="8089797" cy="694051"/>
      </dsp:txXfrm>
    </dsp:sp>
    <dsp:sp modelId="{CF7177E1-7E99-F54A-BCD8-03FC0CD966A3}">
      <dsp:nvSpPr>
        <dsp:cNvPr id="0" name=""/>
        <dsp:cNvSpPr/>
      </dsp:nvSpPr>
      <dsp:spPr>
        <a:xfrm>
          <a:off x="1666874" y="1720219"/>
          <a:ext cx="9445625" cy="737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3. Remove duplicates, select subset and reoptimize to refine ranking</a:t>
          </a:r>
        </a:p>
      </dsp:txBody>
      <dsp:txXfrm>
        <a:off x="1688467" y="1741812"/>
        <a:ext cx="8089797" cy="694051"/>
      </dsp:txXfrm>
    </dsp:sp>
    <dsp:sp modelId="{73894D10-631C-0E4B-8989-FF2D18B351F2}">
      <dsp:nvSpPr>
        <dsp:cNvPr id="0" name=""/>
        <dsp:cNvSpPr/>
      </dsp:nvSpPr>
      <dsp:spPr>
        <a:xfrm>
          <a:off x="8966420" y="559071"/>
          <a:ext cx="479204" cy="479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074241" y="559071"/>
        <a:ext cx="263562" cy="360601"/>
      </dsp:txXfrm>
    </dsp:sp>
    <dsp:sp modelId="{AEE33AF8-F105-994A-A59D-7BBA2753C489}">
      <dsp:nvSpPr>
        <dsp:cNvPr id="0" name=""/>
        <dsp:cNvSpPr/>
      </dsp:nvSpPr>
      <dsp:spPr>
        <a:xfrm>
          <a:off x="9799858" y="1414266"/>
          <a:ext cx="479204" cy="479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907679" y="1414266"/>
        <a:ext cx="263562" cy="360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AA771-DB97-4DAD-9D46-8E0ADEAB354A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A073B-EDF3-4FAF-B76A-766E47C4FC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620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3C3A5-B1B2-4E6F-9AFF-4CA752B2AFEB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91AE8-DE67-41DD-B8C4-738CE43E48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092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54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Atoms are in perpetual motion (because absolute 0 in Kelvin is theoretical).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733C7-90B7-F44A-8EAA-4F7C16DF62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00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</a:rPr>
              <a:t>Potential energy surface: describes the relationship between molecular geometry and energy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</a:rPr>
              <a:t>Conformational analysis is one of the central topics in computational chemistry.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91AE8-DE67-41DD-B8C4-738CE43E48B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03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7725174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53C7FE-6874-339E-8371-EE77A920F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01843"/>
            <a:ext cx="10515600" cy="47139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2800" b="0" i="0">
                <a:latin typeface="Avenir Medium" panose="02000503020000020003" pitchFamily="2" charset="0"/>
              </a:defRPr>
            </a:lvl1pPr>
          </a:lstStyle>
          <a:p>
            <a:r>
              <a:rPr lang="en-US" dirty="0"/>
              <a:t>[Title]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AA7401-E5EB-82B4-0AB3-0E083828E56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876722"/>
            <a:ext cx="10515600" cy="878060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28589">
              <a:lnSpc>
                <a:spcPct val="100000"/>
              </a:lnSpc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>
                <a:latin typeface="Avenir Book" panose="02000503020000020003" pitchFamily="2" charset="0"/>
              </a:defRPr>
            </a:lvl1pPr>
            <a:lvl2pPr marL="685766" indent="-228589">
              <a:buClr>
                <a:srgbClr val="10419F"/>
              </a:buClr>
              <a:buFont typeface="Wingdings" panose="05000000000000000000" pitchFamily="2" charset="2"/>
              <a:buChar char="§"/>
              <a:defRPr sz="1400">
                <a:latin typeface="Avenir Book" panose="02000503020000020003" pitchFamily="2" charset="0"/>
              </a:defRPr>
            </a:lvl2pPr>
            <a:lvl3pPr>
              <a:buClr>
                <a:srgbClr val="10419F"/>
              </a:buClr>
              <a:defRPr sz="1200">
                <a:latin typeface="Avenir Book" panose="02000503020000020003" pitchFamily="2" charset="0"/>
              </a:defRPr>
            </a:lvl3pPr>
            <a:lvl4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4pPr>
            <a:lvl5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[TEXT]</a:t>
            </a:r>
          </a:p>
          <a:p>
            <a:pPr lvl="1"/>
            <a:r>
              <a:rPr lang="en-US" dirty="0"/>
              <a:t>[TEXT]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1AA7D8A-6AB9-1331-BDAE-BDBACC8B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82BD1D-6A18-D914-AE6C-8EA68FECB4F7}"/>
              </a:ext>
            </a:extLst>
          </p:cNvPr>
          <p:cNvCxnSpPr>
            <a:cxnSpLocks/>
          </p:cNvCxnSpPr>
          <p:nvPr userDrawn="1"/>
        </p:nvCxnSpPr>
        <p:spPr>
          <a:xfrm>
            <a:off x="838200" y="728076"/>
            <a:ext cx="10515600" cy="0"/>
          </a:xfrm>
          <a:prstGeom prst="line">
            <a:avLst/>
          </a:prstGeom>
          <a:ln w="28575">
            <a:solidFill>
              <a:srgbClr val="104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31ECB765-7BBD-2040-9A59-D9DE2FA3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9888" y="6207464"/>
            <a:ext cx="880872" cy="501633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875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1AA7D8A-6AB9-1331-BDAE-BDBACC8B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9958136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1BE0E9-575D-47E0-8A31-40A37F5DF2F6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29519"/>
            <a:ext cx="10515600" cy="0"/>
          </a:xfrm>
          <a:prstGeom prst="line">
            <a:avLst/>
          </a:prstGeom>
          <a:ln w="28575">
            <a:solidFill>
              <a:srgbClr val="104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E6277B7B-6DCF-30DB-5E8C-B0E4334A6B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01843"/>
            <a:ext cx="10515600" cy="47139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2800" b="0" i="0">
                <a:latin typeface="Avenir Medium" panose="02000503020000020003" pitchFamily="2" charset="0"/>
              </a:defRPr>
            </a:lvl1pPr>
          </a:lstStyle>
          <a:p>
            <a:r>
              <a:rPr lang="en-US" dirty="0"/>
              <a:t>[Title]</a:t>
            </a:r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B47B3BD-8115-3997-3F08-2C813D7F0D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0797"/>
            <a:ext cx="10515600" cy="878060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28589">
              <a:lnSpc>
                <a:spcPct val="100000"/>
              </a:lnSpc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>
                <a:latin typeface="Avenir Book" panose="02000503020000020003" pitchFamily="2" charset="0"/>
              </a:defRPr>
            </a:lvl1pPr>
            <a:lvl2pPr marL="685766" indent="-228589">
              <a:buClr>
                <a:srgbClr val="10419F"/>
              </a:buClr>
              <a:buFont typeface="Wingdings" panose="05000000000000000000" pitchFamily="2" charset="2"/>
              <a:buChar char="§"/>
              <a:defRPr sz="1400">
                <a:latin typeface="Avenir Book" panose="02000503020000020003" pitchFamily="2" charset="0"/>
              </a:defRPr>
            </a:lvl2pPr>
            <a:lvl3pPr>
              <a:buClr>
                <a:srgbClr val="10419F"/>
              </a:buClr>
              <a:defRPr sz="1200">
                <a:latin typeface="Avenir Book" panose="02000503020000020003" pitchFamily="2" charset="0"/>
              </a:defRPr>
            </a:lvl3pPr>
            <a:lvl4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4pPr>
            <a:lvl5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[TEXT]</a:t>
            </a:r>
          </a:p>
          <a:p>
            <a:pPr lvl="1"/>
            <a:r>
              <a:rPr lang="en-US" dirty="0"/>
              <a:t>[TEXT]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24810A8-1035-7422-8BB8-BD2A2C4A41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718817"/>
            <a:ext cx="10515600" cy="365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200">
                <a:solidFill>
                  <a:srgbClr val="10419F"/>
                </a:solidFill>
                <a:latin typeface="Avenir Book" panose="02000503020000020003" pitchFamily="2" charset="0"/>
              </a:defRPr>
            </a:lvl1pPr>
          </a:lstStyle>
          <a:p>
            <a:pPr lvl="0"/>
            <a:r>
              <a:rPr lang="en-GB" dirty="0"/>
              <a:t>[Subtitle]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8D92E12-CC2D-E44C-83BD-6C0F6B461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9888" y="6207464"/>
            <a:ext cx="880872" cy="501633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9758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B16F904-E28C-A544-80DA-F1F65DCE47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563214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019502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8C524F-C046-C34A-888F-BCB451E78D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3146135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E9D2BA7-9BD1-5545-AC3E-6EBDFE779E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7297032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D5B35C8-BB8F-1047-89A2-C98DCB1A6F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6186520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A040-7E2D-D54D-9C17-2B5EF68AC9E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655E418-1D92-6949-9C5D-1F1C1F438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534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55EC1E5-9EC1-7E4F-97BC-501927B9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218841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DE88EE1-94B2-044F-9AA4-BD99C7F783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9858014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9888" y="6207464"/>
            <a:ext cx="880872" cy="501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AC1985-6BE5-434E-AC16-BB553EC5C857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35312"/>
            <a:ext cx="10515600" cy="0"/>
          </a:xfrm>
          <a:prstGeom prst="line">
            <a:avLst/>
          </a:prstGeom>
          <a:ln w="28575">
            <a:solidFill>
              <a:srgbClr val="104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F45E4A8-050F-D04F-8011-4F09A9C7D2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24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7" r:id="rId10"/>
    <p:sldLayoutId id="2147483665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D2B0AA-C338-3243-9B5F-959AEEA87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5" b="11872"/>
          <a:stretch/>
        </p:blipFill>
        <p:spPr>
          <a:xfrm>
            <a:off x="0" y="2746570"/>
            <a:ext cx="12192000" cy="4111430"/>
          </a:xfrm>
          <a:prstGeom prst="rect">
            <a:avLst/>
          </a:prstGeom>
        </p:spPr>
      </p:pic>
      <p:sp>
        <p:nvSpPr>
          <p:cNvPr id="211" name="Computer Assisted Synthesis -…"/>
          <p:cNvSpPr txBox="1"/>
          <p:nvPr/>
        </p:nvSpPr>
        <p:spPr>
          <a:xfrm>
            <a:off x="902343" y="1314363"/>
            <a:ext cx="12191999" cy="59020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407" tIns="48407" rIns="48407" bIns="48407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3200" dirty="0">
                <a:solidFill>
                  <a:srgbClr val="10419F"/>
                </a:solidFill>
                <a:latin typeface="Avenir Medium" panose="02000503020000020003" pitchFamily="2" charset="0"/>
              </a:rPr>
              <a:t>CREST and Conformational Searching</a:t>
            </a:r>
            <a:endParaRPr lang="en-US" sz="3164" dirty="0">
              <a:solidFill>
                <a:srgbClr val="10419F"/>
              </a:solidFill>
              <a:latin typeface="Avenir Medium" panose="02000503020000020003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064C52-2111-0D4E-AB92-0D6330CC8FE5}"/>
              </a:ext>
            </a:extLst>
          </p:cNvPr>
          <p:cNvSpPr/>
          <p:nvPr/>
        </p:nvSpPr>
        <p:spPr>
          <a:xfrm>
            <a:off x="902343" y="2527279"/>
            <a:ext cx="1002265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</a:rPr>
              <a:t>Heidi Klem – June 17,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B7E1-CD8F-C645-91D5-DA000DA2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0907" y="9251951"/>
            <a:ext cx="381515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fld id="{86CB4B4D-7CA3-9044-876B-883B54F8677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5FC13-4BEE-05A7-85EB-0271427666D2}"/>
              </a:ext>
            </a:extLst>
          </p:cNvPr>
          <p:cNvSpPr/>
          <p:nvPr/>
        </p:nvSpPr>
        <p:spPr>
          <a:xfrm>
            <a:off x="902343" y="1996631"/>
            <a:ext cx="1002265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</a:rPr>
              <a:t>CAML 2024 Jaca, Spain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1BAF73-D372-DDFC-81FB-AE43704D439A}"/>
              </a:ext>
            </a:extLst>
          </p:cNvPr>
          <p:cNvSpPr/>
          <p:nvPr/>
        </p:nvSpPr>
        <p:spPr>
          <a:xfrm>
            <a:off x="633984" y="451104"/>
            <a:ext cx="10850880" cy="341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986B97-28E9-EC49-88CD-60429D8412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6000"/>
          </a:blip>
          <a:srcRect l="13638" t="13742" r="17543" b="16874"/>
          <a:stretch/>
        </p:blipFill>
        <p:spPr>
          <a:xfrm>
            <a:off x="8380251" y="222825"/>
            <a:ext cx="2656050" cy="2523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D6DBEB-0DD8-9C4C-9EEF-D0A07461BCA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7468" y="2608032"/>
            <a:ext cx="3581747" cy="2011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811B-70BF-7E4D-87B2-729002F2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2C451-4BF3-2B4A-AD3B-C774D2451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 is to identify lowest energy conformers that represent the experimentally relevant conformational ensemble</a:t>
            </a:r>
          </a:p>
          <a:p>
            <a:r>
              <a:rPr lang="en-US" dirty="0"/>
              <a:t>Better suited for small molecules ( &lt; 500 atoms) often involving iterative procedures</a:t>
            </a:r>
          </a:p>
          <a:p>
            <a:r>
              <a:rPr lang="en-US" dirty="0"/>
              <a:t>Calculations performed on minimized conformers and results are Boltzmann averaged</a:t>
            </a:r>
          </a:p>
          <a:p>
            <a:r>
              <a:rPr lang="en-US" dirty="0"/>
              <a:t>Depending on the size of the molecule, it might be possible to figure out all possible conformers</a:t>
            </a:r>
          </a:p>
          <a:p>
            <a:r>
              <a:rPr lang="en-US" dirty="0"/>
              <a:t>Heuristic or physics-based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D3EC5-AB29-B947-B349-6B2F7AC8C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References: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60804-88C6-4440-9B29-6662A465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1E147-D276-D449-AD31-1A978D60B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523" y="3304356"/>
            <a:ext cx="5150277" cy="215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8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419A-1688-CE4F-820E-D1C9EE093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Conformational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8F711-0CB4-524F-A46D-207C8D402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2"/>
            <a:ext cx="10515600" cy="2285578"/>
          </a:xfrm>
        </p:spPr>
        <p:txBody>
          <a:bodyPr/>
          <a:lstStyle/>
          <a:p>
            <a:r>
              <a:rPr lang="en-US" dirty="0"/>
              <a:t>Can be computationally demanding depending on the accuracy you seek</a:t>
            </a:r>
          </a:p>
          <a:p>
            <a:r>
              <a:rPr lang="en-US" dirty="0"/>
              <a:t>Intelligently designed workflows, often involving multiple optimization rounds, can reduce the computational demand</a:t>
            </a:r>
          </a:p>
          <a:p>
            <a:r>
              <a:rPr lang="en-US" dirty="0"/>
              <a:t>Automation can promote reproducibility and reduce headaches!</a:t>
            </a:r>
          </a:p>
          <a:p>
            <a:r>
              <a:rPr lang="en-US" dirty="0"/>
              <a:t>A VERY general workflow might look like: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1808C-536A-E34C-94C3-5C52B531E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References: </a:t>
            </a:r>
            <a:endParaRPr lang="en-GB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7057773-FBE1-0F48-A810-EEC34012B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0345099"/>
              </p:ext>
            </p:extLst>
          </p:nvPr>
        </p:nvGraphicFramePr>
        <p:xfrm>
          <a:off x="539750" y="3365782"/>
          <a:ext cx="11112500" cy="2457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AAF3F8B-F7FD-9B48-8810-14E0B021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580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9F3B-437F-7743-AE35-E4DF44BC8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Gets-the-job-done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5DD9F-C458-0543-984B-700B81941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2"/>
            <a:ext cx="10515600" cy="4838278"/>
          </a:xfrm>
        </p:spPr>
        <p:txBody>
          <a:bodyPr/>
          <a:lstStyle/>
          <a:p>
            <a:r>
              <a:rPr lang="en-US" dirty="0"/>
              <a:t>ANI-1</a:t>
            </a:r>
          </a:p>
          <a:p>
            <a:pPr lvl="1"/>
            <a:r>
              <a:rPr lang="en-US" dirty="0"/>
              <a:t>Accurate </a:t>
            </a:r>
            <a:r>
              <a:rPr lang="en-US" dirty="0" err="1"/>
              <a:t>NeurAl</a:t>
            </a:r>
            <a:r>
              <a:rPr lang="en-US" dirty="0"/>
              <a:t> network engine for Molecular Energies</a:t>
            </a:r>
          </a:p>
          <a:p>
            <a:pPr lvl="1"/>
            <a:r>
              <a:rPr lang="en-US" dirty="0"/>
              <a:t>Deep neural network train on QM DFT calcs</a:t>
            </a:r>
          </a:p>
          <a:p>
            <a:pPr lvl="1"/>
            <a:r>
              <a:rPr lang="en-US" dirty="0"/>
              <a:t>Applies only to HCNO atoms</a:t>
            </a:r>
          </a:p>
          <a:p>
            <a:r>
              <a:rPr lang="en-US" dirty="0"/>
              <a:t>GAFF</a:t>
            </a:r>
          </a:p>
          <a:p>
            <a:pPr lvl="1"/>
            <a:r>
              <a:rPr lang="en-US" dirty="0"/>
              <a:t>General Amber force-field</a:t>
            </a:r>
          </a:p>
          <a:p>
            <a:pPr lvl="1"/>
            <a:r>
              <a:rPr lang="en-US" dirty="0"/>
              <a:t>Parameterized for small organic molecules</a:t>
            </a:r>
          </a:p>
          <a:p>
            <a:r>
              <a:rPr lang="en-US" dirty="0"/>
              <a:t>GFN-FF</a:t>
            </a:r>
          </a:p>
          <a:p>
            <a:pPr lvl="1"/>
            <a:r>
              <a:rPr lang="en-US" dirty="0"/>
              <a:t>Generic polarizable force-field of the GFN family of methods</a:t>
            </a:r>
          </a:p>
          <a:p>
            <a:pPr lvl="1"/>
            <a:r>
              <a:rPr lang="en-US" dirty="0"/>
              <a:t>All elements up to Radon</a:t>
            </a:r>
          </a:p>
          <a:p>
            <a:r>
              <a:rPr lang="en-US" dirty="0"/>
              <a:t>GFN2-xTB</a:t>
            </a:r>
          </a:p>
          <a:p>
            <a:pPr lvl="1"/>
            <a:r>
              <a:rPr lang="en-US" dirty="0"/>
              <a:t>Geometries, Vibrational Frequencies, and Noncovalent interactions</a:t>
            </a:r>
          </a:p>
          <a:p>
            <a:pPr lvl="1"/>
            <a:r>
              <a:rPr lang="en-US" dirty="0" err="1"/>
              <a:t>eXtensions</a:t>
            </a:r>
            <a:r>
              <a:rPr lang="en-US" dirty="0"/>
              <a:t> in the AO basis set using density functional Tight Binding methods (tight-binding DFT)</a:t>
            </a:r>
          </a:p>
          <a:p>
            <a:pPr lvl="1"/>
            <a:r>
              <a:rPr lang="en-US" dirty="0"/>
              <a:t>All elements up to Radon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92353-3F66-6F43-B7E6-CCDEB5A1C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References: </a:t>
            </a:r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8DB3E46-7084-3C46-820C-8D7A2A471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2715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DA39-0825-AD44-8A01-33D0B445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8B2CD-9EC4-8F45-A708-052747301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Conformer-Rotamer Ensemble Sampling Tool</a:t>
            </a:r>
          </a:p>
          <a:p>
            <a:r>
              <a:rPr lang="en-US" dirty="0"/>
              <a:t>For energy calculations and geometry optimizations, CREST uses either force field or semiempirical methods.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0BD0D-D27D-424C-9108-DDF46A754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References: 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A3E032-7689-6642-8BA2-7F6AACE42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436319"/>
            <a:ext cx="7734300" cy="323850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FF4F3EF3-7D42-8742-8A23-2E8DDD947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6078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A1A7-F123-6443-BBAC-C759AD0D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CREST iMTD-GC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7CA85-A8D4-354F-9F35-910D00E79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References: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F606B-2FE9-9947-BF22-408A76F4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188" y="914920"/>
            <a:ext cx="6895354" cy="5741237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AA583D0-B880-C844-A657-D375DD9C37BA}"/>
              </a:ext>
            </a:extLst>
          </p:cNvPr>
          <p:cNvSpPr txBox="1">
            <a:spLocks/>
          </p:cNvSpPr>
          <p:nvPr/>
        </p:nvSpPr>
        <p:spPr>
          <a:xfrm>
            <a:off x="838201" y="1035051"/>
            <a:ext cx="4060729" cy="5092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10419F"/>
              </a:buClr>
              <a:buSzPct val="85000"/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10419F"/>
              </a:buClr>
              <a:buSzPct val="85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10419F"/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10419F"/>
              </a:buClr>
              <a:buSzPct val="85000"/>
              <a:buFont typeface="Wingdings" pitchFamily="2" charset="2"/>
              <a:buChar char="§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10419F"/>
              </a:buClr>
              <a:buSzPct val="85000"/>
              <a:buFont typeface="Wingdings" pitchFamily="2" charset="2"/>
              <a:buChar char="§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1400" dirty="0"/>
              <a:t>But first- let’s open up a </a:t>
            </a:r>
            <a:r>
              <a:rPr lang="en-US" sz="1400" dirty="0" err="1"/>
              <a:t>Jupyter</a:t>
            </a:r>
            <a:r>
              <a:rPr lang="en-US" sz="1400" dirty="0"/>
              <a:t> Notebook and get a calculation running, then we will talk about the procedure as it runs.</a:t>
            </a:r>
          </a:p>
          <a:p>
            <a:r>
              <a:rPr lang="en-US" sz="1400" dirty="0"/>
              <a:t>Parallel runs to vary parameters in the bias potential</a:t>
            </a:r>
          </a:p>
          <a:p>
            <a:r>
              <a:rPr lang="en-US" sz="1400" dirty="0"/>
              <a:t>MTDs are well-suited to cross high-barriers, at the cost of missing some small-barrier changes</a:t>
            </a:r>
          </a:p>
          <a:p>
            <a:r>
              <a:rPr lang="en-US" sz="1400" dirty="0"/>
              <a:t>So MD runs are performed at two different temperatures on usually the lowest 4 confs found so far, to target rotamer sampling</a:t>
            </a:r>
          </a:p>
          <a:p>
            <a:r>
              <a:rPr lang="en-US" sz="1400" dirty="0"/>
              <a:t>Rotamer sampling is augmented by use of a GC algorithm to introduce “mutations” </a:t>
            </a:r>
          </a:p>
          <a:p>
            <a:r>
              <a:rPr lang="en-US" sz="1400" dirty="0"/>
              <a:t>The confs generated at each stage are reoptimized using the Approximate Normal Coordinate </a:t>
            </a:r>
            <a:r>
              <a:rPr lang="en-US" sz="1400" dirty="0" err="1"/>
              <a:t>OPTimizer</a:t>
            </a:r>
            <a:r>
              <a:rPr lang="en-US" sz="1400" dirty="0"/>
              <a:t> (ANCOPT) algorithm and if at any point a new lowest energy conf is found the process is restarted.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90AF7F7-D785-8840-B195-E3E739C2E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3757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84BF-6A63-334D-A108-06EDB182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2D16-D18A-B14B-9AE1-AF6A050AE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2"/>
            <a:ext cx="5257800" cy="1206078"/>
          </a:xfrm>
        </p:spPr>
        <p:txBody>
          <a:bodyPr/>
          <a:lstStyle/>
          <a:p>
            <a:r>
              <a:rPr lang="en-US" dirty="0"/>
              <a:t> iMTD-GC workflow does really well at broadly traverses the conformational landscape, but maybe jumps high-energy barriers too well, missing smaller conformational changes in bond rotations. </a:t>
            </a:r>
          </a:p>
          <a:p>
            <a:r>
              <a:rPr lang="en-US" dirty="0"/>
              <a:t>Conformer–Rotamer Ensemble </a:t>
            </a:r>
            <a:r>
              <a:rPr lang="en-US" dirty="0" err="1"/>
              <a:t>GENeration</a:t>
            </a:r>
            <a:r>
              <a:rPr lang="en-US" dirty="0"/>
              <a:t> (CREGEN) is implemented in CREST to aid in the identification of conformers, their associated rotamers, and duplicated structures.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D89C3-F98F-9E4D-8CBD-04F4BEC60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References: 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DC2C4-73C4-A24E-8129-71C312E3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2419"/>
            <a:ext cx="2905438" cy="628650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7B00A4C-325C-804B-A13E-C6853670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068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C559-B0D2-1C4B-89D6-49CF6FA3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CREST benchmarking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07607-FBB3-6F4A-9DA8-CAD0A792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2"/>
            <a:ext cx="6819900" cy="2374478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GFN2-xTB</a:t>
            </a:r>
          </a:p>
          <a:p>
            <a:pPr lvl="1"/>
            <a:r>
              <a:rPr lang="en-US" sz="1800" dirty="0"/>
              <a:t>Conformational energies are more accurate than HF-S(QM), and less accurate than composite DFT methods</a:t>
            </a:r>
          </a:p>
          <a:p>
            <a:pPr lvl="1"/>
            <a:r>
              <a:rPr lang="en-US" sz="1800" dirty="0"/>
              <a:t>Much faster, and perform well in correctly ordering the conformers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4E7C0-BCAA-0E47-877C-459EF4CC1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References: 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7424AC-675A-C24B-A5E9-A57416690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932" y="2063961"/>
            <a:ext cx="3113167" cy="3684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1A6781-553B-D04F-9803-C91406AE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891168"/>
            <a:ext cx="3363311" cy="2926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0A7B91-2F56-F341-9C80-8D375C32E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499" y="3534897"/>
            <a:ext cx="4340725" cy="1638622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25D23ED-82F3-7341-95A5-73C7AB67B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2888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6C1A-1E30-184D-8A87-A4C0AB12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and non-covalent complexes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F5D30-3004-734B-963E-83F27DB03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2"/>
            <a:ext cx="10515600" cy="2374478"/>
          </a:xfrm>
        </p:spPr>
        <p:txBody>
          <a:bodyPr/>
          <a:lstStyle/>
          <a:p>
            <a:r>
              <a:rPr lang="en-US" dirty="0"/>
              <a:t>an ellipsoidal potential can be used to encapsulate the studied complex and avoid problems due to the </a:t>
            </a:r>
            <a:r>
              <a:rPr lang="en-US" dirty="0" err="1"/>
              <a:t>metadynamics</a:t>
            </a:r>
            <a:r>
              <a:rPr lang="en-US" dirty="0"/>
              <a:t> bias which, by maximization of the RMSD due to increasing the distance between the non-covalently bound fragments, would minimize the energy and hence only generate dissociated clusters. A dedicated non-covalent interaction (NCI) </a:t>
            </a:r>
            <a:r>
              <a:rPr lang="en-US" dirty="0" err="1"/>
              <a:t>runtype</a:t>
            </a:r>
            <a:r>
              <a:rPr lang="en-US" dirty="0"/>
              <a:t>, called NCI-MTD, is implemented in CREST to automatically set up the ellipsoid potential and slightly modify the bias potential parameters.</a:t>
            </a:r>
          </a:p>
          <a:p>
            <a:r>
              <a:rPr lang="en-US" dirty="0"/>
              <a:t>as opposed to previous program versions, CREST 3 implements the complete freezing of atoms in all </a:t>
            </a:r>
            <a:r>
              <a:rPr lang="en-US" dirty="0" err="1"/>
              <a:t>metadynamics</a:t>
            </a:r>
            <a:r>
              <a:rPr lang="en-US" dirty="0"/>
              <a:t> simulations and geometry optimizations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F2458-A4A0-E847-9BA3-E74D749B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References: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D59572-548B-484B-8A49-824143C0C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18" y="3778397"/>
            <a:ext cx="6585482" cy="2392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0C8CF5-012A-0A40-83E6-3D1ED444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700" y="3115583"/>
            <a:ext cx="3810000" cy="3054927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647C7BC2-9D59-2B44-B5C1-C9154F3B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2630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D9C31-B5AA-6649-986B-8CBE3DAC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CREST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C26E9-C103-3B4A-83B4-97152DF86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E4F11-3D5A-C34B-ABB0-84265888A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References: </a:t>
            </a:r>
            <a:endParaRPr lang="en-GB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98991BB-BFAC-0F43-866B-90F681D62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314" y="1153390"/>
            <a:ext cx="6721371" cy="4827888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82AFF7-81DA-F54D-BB9F-544882CD9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8477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A012-5C95-F146-A4F8-0A855D55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and improved features in CREST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E9842-16D5-364C-9C77-D9D3607B4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2"/>
            <a:ext cx="5727700" cy="2717378"/>
          </a:xfrm>
        </p:spPr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metadynamics</a:t>
            </a:r>
            <a:r>
              <a:rPr lang="en-US" dirty="0"/>
              <a:t>–static </a:t>
            </a:r>
            <a:r>
              <a:rPr lang="en-US" dirty="0" err="1"/>
              <a:t>metadynamics</a:t>
            </a:r>
            <a:r>
              <a:rPr lang="en-US" dirty="0"/>
              <a:t> (iMTD-</a:t>
            </a:r>
            <a:r>
              <a:rPr lang="en-US" dirty="0" err="1"/>
              <a:t>sMTD</a:t>
            </a:r>
            <a:r>
              <a:rPr lang="en-US" dirty="0"/>
              <a:t>) workflow used to calculate the configurational entropy.</a:t>
            </a:r>
          </a:p>
          <a:p>
            <a:r>
              <a:rPr lang="en-US" dirty="0"/>
              <a:t>TOML based configuration files instead of just command line (significantly improves interoperability).</a:t>
            </a:r>
          </a:p>
          <a:p>
            <a:r>
              <a:rPr lang="en-US" dirty="0"/>
              <a:t>Stand alone single-point energy and gradient evaluation available with --</a:t>
            </a:r>
            <a:r>
              <a:rPr lang="en-US" dirty="0" err="1"/>
              <a:t>sp</a:t>
            </a:r>
            <a:r>
              <a:rPr lang="en-US" dirty="0"/>
              <a:t> flag</a:t>
            </a:r>
          </a:p>
          <a:p>
            <a:r>
              <a:rPr lang="en-US" dirty="0"/>
              <a:t>Stand alone geometry optimization available with --opt or --</a:t>
            </a:r>
            <a:r>
              <a:rPr lang="en-US" dirty="0" err="1"/>
              <a:t>ancopt</a:t>
            </a:r>
            <a:r>
              <a:rPr lang="en-US" dirty="0"/>
              <a:t> flag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B2314-AF5A-6A44-94B8-102823CF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References: </a:t>
            </a:r>
            <a:endParaRPr lang="en-GB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44E936-AD45-F542-B6C2-D810EE3CB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770" y="876722"/>
            <a:ext cx="4622030" cy="3813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B575AB-2DF2-3B45-B7BC-CEFC0FF1B26B}"/>
              </a:ext>
            </a:extLst>
          </p:cNvPr>
          <p:cNvSpPr txBox="1"/>
          <p:nvPr/>
        </p:nvSpPr>
        <p:spPr>
          <a:xfrm>
            <a:off x="9537700" y="876722"/>
            <a:ext cx="1816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Can someone please write an entropy related script called </a:t>
            </a:r>
            <a:r>
              <a:rPr lang="en-US" sz="1200" dirty="0" err="1">
                <a:latin typeface="Avenir Book" panose="02000503020000020003" pitchFamily="2" charset="0"/>
              </a:rPr>
              <a:t>entro.py</a:t>
            </a:r>
            <a:r>
              <a:rPr lang="en-US" sz="1200" dirty="0">
                <a:latin typeface="Avenir Book" panose="02000503020000020003" pitchFamily="2" charset="0"/>
              </a:rPr>
              <a:t>?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3FFE1F8-F71F-5E4B-9651-CDD6C1E3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9206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273F6-1CB0-DC49-C668-D41619C37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effectLst/>
                <a:latin typeface="Avenir Book" panose="02000503020000020003" pitchFamily="2" charset="0"/>
              </a:rPr>
              <a:t>Core Computational Chemistry Methods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CFD90-24F6-4F0B-DCF4-24BA6D854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BB4925-B71A-274C-AB8C-82F6F2269DA9}"/>
              </a:ext>
            </a:extLst>
          </p:cNvPr>
          <p:cNvSpPr txBox="1">
            <a:spLocks/>
          </p:cNvSpPr>
          <p:nvPr/>
        </p:nvSpPr>
        <p:spPr>
          <a:xfrm>
            <a:off x="838200" y="2055446"/>
            <a:ext cx="2633472" cy="2452913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4C9700-FFCF-6C4A-A6E8-1258C968FBF7}"/>
              </a:ext>
            </a:extLst>
          </p:cNvPr>
          <p:cNvSpPr txBox="1">
            <a:spLocks/>
          </p:cNvSpPr>
          <p:nvPr/>
        </p:nvSpPr>
        <p:spPr>
          <a:xfrm>
            <a:off x="481950" y="1550050"/>
            <a:ext cx="2633472" cy="2047958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Classical mechanics</a:t>
            </a:r>
          </a:p>
          <a:p>
            <a:r>
              <a:rPr lang="en-US" dirty="0"/>
              <a:t>Computationally inexpensive</a:t>
            </a:r>
          </a:p>
          <a:p>
            <a:r>
              <a:rPr lang="en-US" dirty="0"/>
              <a:t>Parameterized force fields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736DE3-5CEB-AE45-9B5B-74DE007E1C97}"/>
              </a:ext>
            </a:extLst>
          </p:cNvPr>
          <p:cNvSpPr txBox="1">
            <a:spLocks/>
          </p:cNvSpPr>
          <p:nvPr/>
        </p:nvSpPr>
        <p:spPr>
          <a:xfrm>
            <a:off x="3352922" y="1550049"/>
            <a:ext cx="2633472" cy="2047958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Quantum mechanics-</a:t>
            </a:r>
            <a:r>
              <a:rPr lang="en-US" dirty="0" err="1"/>
              <a:t>ish</a:t>
            </a:r>
            <a:endParaRPr lang="en-US" sz="1600" dirty="0"/>
          </a:p>
          <a:p>
            <a:r>
              <a:rPr lang="en-US" sz="1600" dirty="0"/>
              <a:t>Based on Schrödinger equation</a:t>
            </a:r>
          </a:p>
          <a:p>
            <a:r>
              <a:rPr lang="en-US" sz="1600" dirty="0"/>
              <a:t>Parameterized with empirical data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84DE6B-1C7F-BA42-90FD-6FF28C83AB4E}"/>
              </a:ext>
            </a:extLst>
          </p:cNvPr>
          <p:cNvSpPr txBox="1">
            <a:spLocks/>
          </p:cNvSpPr>
          <p:nvPr/>
        </p:nvSpPr>
        <p:spPr>
          <a:xfrm>
            <a:off x="6223894" y="1550048"/>
            <a:ext cx="2633472" cy="2047958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Quantum mechanics-</a:t>
            </a:r>
            <a:r>
              <a:rPr lang="en-US" sz="1600" dirty="0" err="1"/>
              <a:t>ish</a:t>
            </a:r>
            <a:endParaRPr lang="en-US" sz="1600" dirty="0"/>
          </a:p>
          <a:p>
            <a:r>
              <a:rPr lang="en-US" sz="1600" dirty="0"/>
              <a:t>Based on Schrödinger equation</a:t>
            </a:r>
          </a:p>
          <a:p>
            <a:r>
              <a:rPr lang="en-US" sz="1600" dirty="0"/>
              <a:t>Electron density rather than wavefunction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C8A3A4-A31C-A445-B637-D00BCDEA7F13}"/>
              </a:ext>
            </a:extLst>
          </p:cNvPr>
          <p:cNvSpPr txBox="1">
            <a:spLocks/>
          </p:cNvSpPr>
          <p:nvPr/>
        </p:nvSpPr>
        <p:spPr>
          <a:xfrm>
            <a:off x="9094866" y="1550047"/>
            <a:ext cx="2633472" cy="2047958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Quantum mechanics</a:t>
            </a:r>
          </a:p>
          <a:p>
            <a:r>
              <a:rPr lang="en-US" sz="1600" dirty="0"/>
              <a:t>Schrödinger equation</a:t>
            </a:r>
          </a:p>
          <a:p>
            <a:r>
              <a:rPr lang="en-US" sz="1600" dirty="0"/>
              <a:t>Approximations required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F4E0E5-A1D2-BA44-958F-96B068481C96}"/>
              </a:ext>
            </a:extLst>
          </p:cNvPr>
          <p:cNvSpPr txBox="1"/>
          <p:nvPr/>
        </p:nvSpPr>
        <p:spPr>
          <a:xfrm>
            <a:off x="600700" y="1292414"/>
            <a:ext cx="23519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Molecular Mechanics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8F4059-D637-3746-BE66-C0A5F2F47235}"/>
              </a:ext>
            </a:extLst>
          </p:cNvPr>
          <p:cNvSpPr txBox="1"/>
          <p:nvPr/>
        </p:nvSpPr>
        <p:spPr>
          <a:xfrm>
            <a:off x="3852767" y="1292414"/>
            <a:ext cx="16337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Semiempirical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4EB7D6-820B-2E42-AE85-838E93001CC8}"/>
              </a:ext>
            </a:extLst>
          </p:cNvPr>
          <p:cNvSpPr txBox="1"/>
          <p:nvPr/>
        </p:nvSpPr>
        <p:spPr>
          <a:xfrm>
            <a:off x="6444392" y="1098540"/>
            <a:ext cx="214674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Density Functional </a:t>
            </a:r>
          </a:p>
          <a:p>
            <a:pPr algn="ctr"/>
            <a:r>
              <a:rPr lang="en-US" dirty="0"/>
              <a:t>Theory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103699-0FF0-8442-8C74-754CF6AB5E42}"/>
              </a:ext>
            </a:extLst>
          </p:cNvPr>
          <p:cNvSpPr txBox="1"/>
          <p:nvPr/>
        </p:nvSpPr>
        <p:spPr>
          <a:xfrm>
            <a:off x="9815210" y="1362144"/>
            <a:ext cx="10182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Ab Initio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EA6A54-DB2C-1D4E-8A8E-AFBEF9511CA0}"/>
              </a:ext>
            </a:extLst>
          </p:cNvPr>
          <p:cNvSpPr txBox="1"/>
          <p:nvPr/>
        </p:nvSpPr>
        <p:spPr>
          <a:xfrm>
            <a:off x="838200" y="4828856"/>
            <a:ext cx="87133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1998 Nobel Prize in Chemistry</a:t>
            </a:r>
          </a:p>
          <a:p>
            <a:r>
              <a:rPr lang="en-US" sz="1200" dirty="0">
                <a:latin typeface="Avenir Book" panose="02000503020000020003" pitchFamily="2" charset="0"/>
              </a:rPr>
              <a:t>John </a:t>
            </a:r>
            <a:r>
              <a:rPr lang="en-US" sz="1200" dirty="0" err="1">
                <a:latin typeface="Avenir Book" panose="02000503020000020003" pitchFamily="2" charset="0"/>
              </a:rPr>
              <a:t>Pople</a:t>
            </a:r>
            <a:r>
              <a:rPr lang="en-US" sz="1200" dirty="0">
                <a:latin typeface="Avenir Book" panose="02000503020000020003" pitchFamily="2" charset="0"/>
              </a:rPr>
              <a:t> “for his development of computational methods in quantum chemistry”</a:t>
            </a:r>
          </a:p>
          <a:p>
            <a:r>
              <a:rPr lang="en-US" sz="1200" dirty="0">
                <a:latin typeface="Avenir Book" panose="02000503020000020003" pitchFamily="2" charset="0"/>
              </a:rPr>
              <a:t>Walter Kohn “for his development of the density functional theory”</a:t>
            </a:r>
          </a:p>
          <a:p>
            <a:endParaRPr lang="en-US" sz="1200" dirty="0">
              <a:latin typeface="Avenir Book" panose="02000503020000020003" pitchFamily="2" charset="0"/>
            </a:endParaRPr>
          </a:p>
          <a:p>
            <a:endParaRPr lang="en-US" sz="1200" dirty="0">
              <a:latin typeface="Avenir Book" panose="02000503020000020003" pitchFamily="2" charset="0"/>
            </a:endParaRPr>
          </a:p>
          <a:p>
            <a:r>
              <a:rPr lang="en-US" sz="1200" dirty="0">
                <a:latin typeface="Avenir Book" panose="02000503020000020003" pitchFamily="2" charset="0"/>
              </a:rPr>
              <a:t>2013 Nobel Prize in Chemistry</a:t>
            </a:r>
          </a:p>
          <a:p>
            <a:r>
              <a:rPr lang="en-US" sz="1200" dirty="0">
                <a:latin typeface="Avenir Book" panose="02000503020000020003" pitchFamily="2" charset="0"/>
              </a:rPr>
              <a:t>Martin Karplus, Michael Levitt, and </a:t>
            </a:r>
            <a:r>
              <a:rPr lang="en-US" sz="1200" dirty="0" err="1">
                <a:latin typeface="Avenir Book" panose="02000503020000020003" pitchFamily="2" charset="0"/>
              </a:rPr>
              <a:t>Arieh</a:t>
            </a:r>
            <a:r>
              <a:rPr lang="en-US" sz="1200" dirty="0">
                <a:latin typeface="Avenir Book" panose="02000503020000020003" pitchFamily="2" charset="0"/>
              </a:rPr>
              <a:t> </a:t>
            </a:r>
            <a:r>
              <a:rPr lang="en-US" sz="1200" dirty="0" err="1">
                <a:latin typeface="Avenir Book" panose="02000503020000020003" pitchFamily="2" charset="0"/>
              </a:rPr>
              <a:t>Warshel</a:t>
            </a:r>
            <a:r>
              <a:rPr lang="en-US" sz="1200" dirty="0">
                <a:latin typeface="Avenir Book" panose="02000503020000020003" pitchFamily="2" charset="0"/>
              </a:rPr>
              <a:t> “for the development of multiscale models for complex chemical systems”</a:t>
            </a:r>
          </a:p>
        </p:txBody>
      </p:sp>
    </p:spTree>
    <p:extLst>
      <p:ext uri="{BB962C8B-B14F-4D97-AF65-F5344CB8AC3E}">
        <p14:creationId xmlns:p14="http://schemas.microsoft.com/office/powerpoint/2010/main" val="4105607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F51F-207D-5148-9D0A-A03B8D40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4DAF9-1576-BA49-B839-89C802FA1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8020"/>
            <a:ext cx="10515600" cy="4038180"/>
          </a:xfrm>
        </p:spPr>
        <p:txBody>
          <a:bodyPr/>
          <a:lstStyle/>
          <a:p>
            <a:r>
              <a:rPr lang="en-US" dirty="0"/>
              <a:t>Is the lowest energy conformer sufficient? How can you support that? Experimental data is our friend. </a:t>
            </a:r>
          </a:p>
          <a:p>
            <a:r>
              <a:rPr lang="en-US" dirty="0"/>
              <a:t>What assumptions are being made? If you are truncating the system for ease of calculation, is the resulting conformational space adequately similar? Constraints! </a:t>
            </a:r>
          </a:p>
          <a:p>
            <a:r>
              <a:rPr lang="en-US" dirty="0"/>
              <a:t>Starting structure bias</a:t>
            </a:r>
          </a:p>
          <a:p>
            <a:r>
              <a:rPr lang="en-US" dirty="0"/>
              <a:t>There is no one-size-fits-all solution, unfortunately.  (show web-plot from 2024 CREST paper comparing different approaches in different benchmarking sets.</a:t>
            </a:r>
          </a:p>
          <a:p>
            <a:r>
              <a:rPr lang="en-US" dirty="0"/>
              <a:t>Similar to TS searches, conformational searching is an art</a:t>
            </a:r>
          </a:p>
          <a:p>
            <a:r>
              <a:rPr lang="en-US" dirty="0"/>
              <a:t>IMO CREST is broadly applicable: very approachable for new students, highly adaptable for complex situations, interoperable/modular (CREGEN), open-source and going-strong.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2800" dirty="0"/>
              <a:t>Anyone have a fun/ugly/cool/ conformational-analysis related research story to share?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7F8AA-10AF-4C41-B028-B8911202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References: </a:t>
            </a:r>
            <a:endParaRPr lang="en-GB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8306FC97-B5F5-F44A-8C60-A8B65CF2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8869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74ED2-0192-0A49-934D-1E2134AF2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barrier height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4C182-A9CB-CA4F-987A-F3DCA6F78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investigated the activation energy barriers for various other substrates using a truncated system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703DC-002F-0743-8FDA-21414595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/>
              <a:t>References: 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AF22BB-CAB8-1244-8795-3A5A298582A5}"/>
              </a:ext>
            </a:extLst>
          </p:cNvPr>
          <p:cNvSpPr/>
          <p:nvPr/>
        </p:nvSpPr>
        <p:spPr>
          <a:xfrm>
            <a:off x="7619646" y="3316231"/>
            <a:ext cx="1063487" cy="102373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F881C8-3E80-3B42-B3A8-5BF1DA0427FF}"/>
              </a:ext>
            </a:extLst>
          </p:cNvPr>
          <p:cNvSpPr/>
          <p:nvPr/>
        </p:nvSpPr>
        <p:spPr>
          <a:xfrm>
            <a:off x="1732091" y="3356422"/>
            <a:ext cx="1063487" cy="102373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5573637-CF44-8344-B7C7-58A998D4B344}"/>
              </a:ext>
            </a:extLst>
          </p:cNvPr>
          <p:cNvSpPr txBox="1">
            <a:spLocks/>
          </p:cNvSpPr>
          <p:nvPr/>
        </p:nvSpPr>
        <p:spPr>
          <a:xfrm>
            <a:off x="1166145" y="2934805"/>
            <a:ext cx="2948655" cy="432026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1200" dirty="0"/>
              <a:t>lowest energy conformer in SM:</a:t>
            </a:r>
          </a:p>
        </p:txBody>
      </p:sp>
      <p:pic>
        <p:nvPicPr>
          <p:cNvPr id="13" name="Picture 12" descr="A group of colorful balls&#10;&#10;Description automatically generated">
            <a:extLst>
              <a:ext uri="{FF2B5EF4-FFF2-40B4-BE49-F238E27FC236}">
                <a16:creationId xmlns:a16="http://schemas.microsoft.com/office/drawing/2014/main" id="{D84BAD4B-FE97-504B-91C4-A17C247D0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756" y="2689635"/>
            <a:ext cx="7819953" cy="3850177"/>
          </a:xfrm>
          <a:prstGeom prst="rect">
            <a:avLst/>
          </a:prstGeom>
        </p:spPr>
      </p:pic>
      <p:pic>
        <p:nvPicPr>
          <p:cNvPr id="14" name="Picture 13" descr="A molecule structure with many spheres&#10;&#10;Description automatically generated">
            <a:extLst>
              <a:ext uri="{FF2B5EF4-FFF2-40B4-BE49-F238E27FC236}">
                <a16:creationId xmlns:a16="http://schemas.microsoft.com/office/drawing/2014/main" id="{570DD5C9-D21A-E74E-AC9B-E05C295FF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7442" y="3017866"/>
            <a:ext cx="7522279" cy="370361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52830F-6241-9C41-A918-EC1D64FBA686}"/>
              </a:ext>
            </a:extLst>
          </p:cNvPr>
          <p:cNvSpPr txBox="1">
            <a:spLocks/>
          </p:cNvSpPr>
          <p:nvPr/>
        </p:nvSpPr>
        <p:spPr>
          <a:xfrm>
            <a:off x="1979498" y="3442311"/>
            <a:ext cx="792226" cy="432026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1200" dirty="0"/>
              <a:t>Z-conf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AB155A-FD43-CC41-A52D-12A3CE042B58}"/>
              </a:ext>
            </a:extLst>
          </p:cNvPr>
          <p:cNvSpPr txBox="1">
            <a:spLocks/>
          </p:cNvSpPr>
          <p:nvPr/>
        </p:nvSpPr>
        <p:spPr>
          <a:xfrm>
            <a:off x="7719027" y="3436261"/>
            <a:ext cx="792226" cy="432026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1200" dirty="0"/>
              <a:t>E-conf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38B2BBE-7762-E34C-9A86-48AFA4C02EF4}"/>
              </a:ext>
            </a:extLst>
          </p:cNvPr>
          <p:cNvSpPr txBox="1">
            <a:spLocks/>
          </p:cNvSpPr>
          <p:nvPr/>
        </p:nvSpPr>
        <p:spPr>
          <a:xfrm>
            <a:off x="6838553" y="2937925"/>
            <a:ext cx="2902347" cy="432026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1200" dirty="0"/>
              <a:t>lowest energy conformer in TS:</a:t>
            </a:r>
          </a:p>
        </p:txBody>
      </p:sp>
      <p:pic>
        <p:nvPicPr>
          <p:cNvPr id="18" name="Picture 17" descr="A black and white image of a couple of arrows&#10;&#10;Description automatically generated">
            <a:extLst>
              <a:ext uri="{FF2B5EF4-FFF2-40B4-BE49-F238E27FC236}">
                <a16:creationId xmlns:a16="http://schemas.microsoft.com/office/drawing/2014/main" id="{50F79F6F-B161-3149-A2F6-323F39134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75" y="5069808"/>
            <a:ext cx="2716572" cy="10777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A065D8-2176-FF4B-A264-0A539EA55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50" y="1807609"/>
            <a:ext cx="7734300" cy="723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32AC24-8C41-6A46-BE01-EC9D45DB0725}"/>
              </a:ext>
            </a:extLst>
          </p:cNvPr>
          <p:cNvSpPr txBox="1"/>
          <p:nvPr/>
        </p:nvSpPr>
        <p:spPr>
          <a:xfrm>
            <a:off x="2563698" y="1461755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Starting Materials (SM)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90AC7F-ED8A-9B43-BCEC-1638B71FDE21}"/>
              </a:ext>
            </a:extLst>
          </p:cNvPr>
          <p:cNvSpPr txBox="1"/>
          <p:nvPr/>
        </p:nvSpPr>
        <p:spPr>
          <a:xfrm>
            <a:off x="4550139" y="180334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63F64D-851A-8D44-9728-B5D9D9515A4C}"/>
              </a:ext>
            </a:extLst>
          </p:cNvPr>
          <p:cNvSpPr txBox="1"/>
          <p:nvPr/>
        </p:nvSpPr>
        <p:spPr>
          <a:xfrm>
            <a:off x="5799831" y="146391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Products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30FE4A75-7625-9D4F-8B17-EACC8636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ovie_c4" descr="movie_c4">
            <a:hlinkClick r:id="" action="ppaction://media"/>
            <a:extLst>
              <a:ext uri="{FF2B5EF4-FFF2-40B4-BE49-F238E27FC236}">
                <a16:creationId xmlns:a16="http://schemas.microsoft.com/office/drawing/2014/main" id="{C1A40D01-EE9D-FDFF-34FF-90552BFF98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731" t="16484" r="14426" b="20723"/>
          <a:stretch/>
        </p:blipFill>
        <p:spPr>
          <a:xfrm>
            <a:off x="3414046" y="1404516"/>
            <a:ext cx="5363142" cy="4683968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FF920E-043B-9EAD-328C-CE8A606336CB}"/>
              </a:ext>
            </a:extLst>
          </p:cNvPr>
          <p:cNvSpPr txBox="1"/>
          <p:nvPr/>
        </p:nvSpPr>
        <p:spPr>
          <a:xfrm>
            <a:off x="3326814" y="226516"/>
            <a:ext cx="5537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“Everything that living things do can be understood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 terms of the jiggling and wiggling of atoms”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- Richard Feynman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B3FAD-ABE7-0723-DC81-3761BC3838F9}"/>
              </a:ext>
            </a:extLst>
          </p:cNvPr>
          <p:cNvSpPr txBox="1"/>
          <p:nvPr/>
        </p:nvSpPr>
        <p:spPr>
          <a:xfrm>
            <a:off x="3461523" y="5349820"/>
            <a:ext cx="29007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Snapshots from a 105 µs trajectory</a:t>
            </a:r>
          </a:p>
          <a:p>
            <a:r>
              <a:rPr lang="en-US" sz="1400" dirty="0"/>
              <a:t>Chicken </a:t>
            </a:r>
            <a:r>
              <a:rPr lang="en-US" sz="1400" dirty="0" err="1"/>
              <a:t>villin</a:t>
            </a:r>
            <a:r>
              <a:rPr lang="en-US" sz="1400" dirty="0"/>
              <a:t> heapiece-35 (HP35)</a:t>
            </a:r>
          </a:p>
          <a:p>
            <a:r>
              <a:rPr lang="en-US" sz="1400" dirty="0"/>
              <a:t>Simulation by </a:t>
            </a:r>
            <a:r>
              <a:rPr lang="en-US" sz="1400" dirty="0" err="1"/>
              <a:t>D.E.Shaw</a:t>
            </a:r>
            <a:r>
              <a:rPr lang="en-US" sz="1400" dirty="0"/>
              <a:t> Research   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934A0FF-AE2F-CB4D-90EE-39C81BB4B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897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592CBC-AFC4-9C4D-8499-0EFF8247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Motions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AEC97-3048-7B4C-9071-ED7469A2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References: </a:t>
            </a:r>
            <a:endParaRPr lang="en-GB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F09D9A0-5E5A-3E46-B4B4-E246D0B3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431" y="2128047"/>
            <a:ext cx="6023953" cy="3358354"/>
          </a:xfrm>
          <a:prstGeom prst="rect">
            <a:avLst/>
          </a:prstGeom>
        </p:spPr>
      </p:pic>
      <p:pic>
        <p:nvPicPr>
          <p:cNvPr id="10" name="Main graphic">
            <a:extLst>
              <a:ext uri="{FF2B5EF4-FFF2-40B4-BE49-F238E27FC236}">
                <a16:creationId xmlns:a16="http://schemas.microsoft.com/office/drawing/2014/main" id="{37D7967B-3C61-FA4B-A460-0D7DDF088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838201" y="2392003"/>
            <a:ext cx="4092076" cy="2862478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4DE0A2-A030-EB41-8CAF-6735E87A4B3B}"/>
              </a:ext>
            </a:extLst>
          </p:cNvPr>
          <p:cNvSpPr txBox="1"/>
          <p:nvPr/>
        </p:nvSpPr>
        <p:spPr>
          <a:xfrm>
            <a:off x="530724" y="1145956"/>
            <a:ext cx="4816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pc="-1" dirty="0">
                <a:solidFill>
                  <a:srgbClr val="000000"/>
                </a:solidFill>
                <a:latin typeface="Avenir Book" panose="02000503020000020003" pitchFamily="2" charset="0"/>
              </a:rPr>
              <a:t>M</a:t>
            </a:r>
            <a:r>
              <a:rPr lang="en-US" sz="1800" b="0" strike="noStrike" spc="-1" dirty="0">
                <a:solidFill>
                  <a:srgbClr val="000000"/>
                </a:solidFill>
                <a:latin typeface="Avenir Book" panose="02000503020000020003" pitchFamily="2" charset="0"/>
              </a:rPr>
              <a:t>ultiple populations of conformations, intermediates, and transition states can exist.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75ECDE-B96D-C842-9B4F-75E69FC63C75}"/>
              </a:ext>
            </a:extLst>
          </p:cNvPr>
          <p:cNvSpPr txBox="1"/>
          <p:nvPr/>
        </p:nvSpPr>
        <p:spPr>
          <a:xfrm>
            <a:off x="6722357" y="1145955"/>
            <a:ext cx="3926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pc="-1" dirty="0">
                <a:solidFill>
                  <a:srgbClr val="000000"/>
                </a:solidFill>
                <a:latin typeface="Avenir Book" panose="02000503020000020003" pitchFamily="2" charset="0"/>
              </a:rPr>
              <a:t>Consider macroscopic/bulk </a:t>
            </a:r>
          </a:p>
          <a:p>
            <a:pPr algn="ctr"/>
            <a:r>
              <a:rPr lang="en-US" spc="-1" dirty="0">
                <a:solidFill>
                  <a:srgbClr val="000000"/>
                </a:solidFill>
                <a:latin typeface="Avenir Book" panose="02000503020000020003" pitchFamily="2" charset="0"/>
              </a:rPr>
              <a:t>vs. microscopic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58DAC2D-5445-904D-99A8-51859D1F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619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2BAE46-13D7-CE4F-B7A0-E79AC32D182C}"/>
              </a:ext>
            </a:extLst>
          </p:cNvPr>
          <p:cNvSpPr txBox="1">
            <a:spLocks/>
          </p:cNvSpPr>
          <p:nvPr/>
        </p:nvSpPr>
        <p:spPr>
          <a:xfrm>
            <a:off x="941021" y="1787674"/>
            <a:ext cx="10309958" cy="308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dirty="0">
                <a:solidFill>
                  <a:srgbClr val="FFFFFF"/>
                </a:solidFill>
              </a:rPr>
              <a:t>How can we model chemistry consistent with experiment?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F217C70-76BD-9B40-9C46-A01479A8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161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7A0AF-7C84-DD4F-8D32-FB4BCB6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Clarifying terminology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31D014D-E943-F946-84D9-F6CF23FD5B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1099508"/>
              </p:ext>
            </p:extLst>
          </p:nvPr>
        </p:nvGraphicFramePr>
        <p:xfrm>
          <a:off x="2603500" y="1958264"/>
          <a:ext cx="6807200" cy="2233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2225F6E-0497-D147-B03E-2952DD19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3382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CE963-1A9D-AF42-9634-71517C3F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7ECC8-FE44-A74B-AE3F-CE76B52D1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2"/>
            <a:ext cx="10515600" cy="2691978"/>
          </a:xfrm>
        </p:spPr>
        <p:txBody>
          <a:bodyPr/>
          <a:lstStyle/>
          <a:p>
            <a:r>
              <a:rPr lang="en-US" dirty="0"/>
              <a:t>Molecular dynamics (time evolution of atomic positions) to explore conformational landscape </a:t>
            </a:r>
          </a:p>
          <a:p>
            <a:r>
              <a:rPr lang="en-US" dirty="0"/>
              <a:t>Goal is to sufficiently sample phase space to directly obtain the Boltzmann weighted conformational ensemble </a:t>
            </a:r>
          </a:p>
          <a:p>
            <a:r>
              <a:rPr lang="en-US" dirty="0"/>
              <a:t>represent geometric distributions that represent the experimentally relevant conformational ensemble</a:t>
            </a:r>
          </a:p>
          <a:p>
            <a:r>
              <a:rPr lang="en-US" dirty="0"/>
              <a:t>Applications to large molecules (well beyond 500 atoms)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BEDCA-1AFE-C145-B564-DD4121610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References: </a:t>
            </a:r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353FE89-2106-E94E-8530-7FB04617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8235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7C5E9-91B0-9F45-9E45-26628652D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protein folding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4DCBE-8C47-6946-98E2-00DCB106B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Structural clustering can be used to identify and quantify stable conformations</a:t>
            </a:r>
          </a:p>
          <a:p>
            <a:r>
              <a:rPr lang="en-US" dirty="0"/>
              <a:t>The resulting discretized trajectory data can be used with Markov State Modeling to recover the equilibrium properties of a process.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B3064-33D0-3244-82C1-36ADFBAE5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References: </a:t>
            </a:r>
            <a:endParaRPr lang="en-GB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44BC2C1-1174-5641-ACDE-12AA1AF64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7" r="6549" b="41662"/>
          <a:stretch/>
        </p:blipFill>
        <p:spPr>
          <a:xfrm>
            <a:off x="1108624" y="2196413"/>
            <a:ext cx="9974751" cy="3718312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B6F7DBD-1EFD-404B-A931-5B8A65292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281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2BAE46-13D7-CE4F-B7A0-E79AC32D182C}"/>
              </a:ext>
            </a:extLst>
          </p:cNvPr>
          <p:cNvSpPr txBox="1">
            <a:spLocks/>
          </p:cNvSpPr>
          <p:nvPr/>
        </p:nvSpPr>
        <p:spPr>
          <a:xfrm>
            <a:off x="941021" y="1787674"/>
            <a:ext cx="10309958" cy="308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dirty="0">
                <a:solidFill>
                  <a:srgbClr val="FFFFFF"/>
                </a:solidFill>
              </a:rPr>
              <a:t>How can we model chemistry consistent with experiment?</a:t>
            </a:r>
            <a:br>
              <a:rPr lang="en-US" sz="4100" dirty="0">
                <a:solidFill>
                  <a:srgbClr val="FFFFFF"/>
                </a:solidFill>
              </a:rPr>
            </a:b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How can we do this accurately and efficiently?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F5666-951F-584C-BDF8-AF3A31E32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1356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{F4A31376-FE38-DD42-A49C-B55C392EDCA9}tf10001070</Template>
  <TotalTime>2129</TotalTime>
  <Words>1189</Words>
  <Application>Microsoft Macintosh PowerPoint</Application>
  <PresentationFormat>Widescreen</PresentationFormat>
  <Paragraphs>169</Paragraphs>
  <Slides>21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Arial Black</vt:lpstr>
      <vt:lpstr>Avenir</vt:lpstr>
      <vt:lpstr>Avenir Book</vt:lpstr>
      <vt:lpstr>Avenir Medium</vt:lpstr>
      <vt:lpstr>Calibri</vt:lpstr>
      <vt:lpstr>Gill Sans</vt:lpstr>
      <vt:lpstr>Rockwell Extra Bold</vt:lpstr>
      <vt:lpstr>Wingdings</vt:lpstr>
      <vt:lpstr>Wingdings 2</vt:lpstr>
      <vt:lpstr>Wood Type</vt:lpstr>
      <vt:lpstr>PowerPoint Presentation</vt:lpstr>
      <vt:lpstr>Core Computational Chemistry Methods</vt:lpstr>
      <vt:lpstr>PowerPoint Presentation</vt:lpstr>
      <vt:lpstr>Molecular Motions</vt:lpstr>
      <vt:lpstr>PowerPoint Presentation</vt:lpstr>
      <vt:lpstr>Clarifying terminology</vt:lpstr>
      <vt:lpstr>Stochastic approach</vt:lpstr>
      <vt:lpstr>Example: protein folding</vt:lpstr>
      <vt:lpstr>PowerPoint Presentation</vt:lpstr>
      <vt:lpstr>Systematic approach</vt:lpstr>
      <vt:lpstr>Conformational analysis</vt:lpstr>
      <vt:lpstr>Gets-the-job-done optimization</vt:lpstr>
      <vt:lpstr>CREST</vt:lpstr>
      <vt:lpstr>CREST iMTD-GC workflow</vt:lpstr>
      <vt:lpstr>CREGEN</vt:lpstr>
      <vt:lpstr>CREST benchmarking</vt:lpstr>
      <vt:lpstr>Constraints and non-covalent complexes</vt:lpstr>
      <vt:lpstr>CREST ecosystem</vt:lpstr>
      <vt:lpstr>New and improved features in CREST 3.0</vt:lpstr>
      <vt:lpstr>Discussion points</vt:lpstr>
      <vt:lpstr>Example: barrier height predictions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Klem,Heidi</dc:creator>
  <cp:lastModifiedBy>Klem,Heidi</cp:lastModifiedBy>
  <cp:revision>22</cp:revision>
  <cp:lastPrinted>2022-04-05T22:36:05Z</cp:lastPrinted>
  <dcterms:created xsi:type="dcterms:W3CDTF">2024-06-14T22:10:40Z</dcterms:created>
  <dcterms:modified xsi:type="dcterms:W3CDTF">2024-06-16T09:40:06Z</dcterms:modified>
</cp:coreProperties>
</file>